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ca8ed344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ca8ed344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ca8ed344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ca8ed34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ca8ed34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ca8ed34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ca8ed344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ca8ed344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ca8ed34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ca8ed34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ca8ed344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ca8ed344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ca8ed34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ca8ed34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ca8ed34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ca8ed34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ca8ed344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ca8ed344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ca8ed344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ca8ed34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ca8ed34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ca8ed34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ca8ed344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ca8ed344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ca8ed344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ca8ed344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ca8ed34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ca8ed34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ca8ed344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ca8ed344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ca8ed344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ca8ed344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ca8ed344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ca8ed344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ca8ed344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ca8ed344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ca8ed344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6ca8ed344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ca8ed344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ca8ed344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ca8ed344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ca8ed344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ca8ed34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ca8ed34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ca8ed344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ca8ed344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ca8ed344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ca8ed344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ca8ed344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6ca8ed344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ca8ed344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6ca8ed344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ca8ed344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ca8ed34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ca8ed344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ca8ed344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ca8ed34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ca8ed34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ca8ed34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ca8ed34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ca8ed344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ca8ed344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ca8ed344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ca8ed344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ca8ed344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ca8ed344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ca8ed344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ca8ed344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ca8ed344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ca8ed344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ca8ed344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ca8ed344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ca8ed344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6ca8ed344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ca8ed344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ca8ed344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ca8ed344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6ca8ed344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ca8ed344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ca8ed344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ca8ed344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ca8ed344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ca8ed344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ca8ed344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ca8ed344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ca8ed344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ca8ed344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ca8ed344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ca8ed344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6ca8ed344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ca8ed344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6ca8ed344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ca8ed344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ca8ed344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ca8ed344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ca8ed344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ca8ed344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ca8ed344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ca8ed344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ca8ed344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ca8ed344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6ca8ed344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ca8ed344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ca8ed344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ca8ed3443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ca8ed3443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ca8ed344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6ca8ed344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ca8ed34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ca8ed34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ca8ed344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ca8ed344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ca8ed344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6ca8ed344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ca8ed3443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ca8ed3443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ca8ed344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ca8ed344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ca8ed344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ca8ed344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ca8ed344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6ca8ed344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ca8ed344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6ca8ed344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ca8ed344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6ca8ed344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6ca8ed344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6ca8ed344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6ca8ed344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6ca8ed344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ca8ed34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ca8ed34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ca8ed34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ca8ed34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ca8ed34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ca8ed34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u.wikipedia.org/w/index.php?title=%D0%92%D1%8B%D1%87%D0%B8%D1%81%D0%BB%D0%B8%D1%82%D0%B5%D0%BB%D1%8C%D0%BD%D1%8B%D0%B5_%D1%80%D0%B5%D1%81%D1%83%D1%80%D1%81%D1%8B&amp;action=edit&amp;redlink=1" TargetMode="External"/><Relationship Id="rId4" Type="http://schemas.openxmlformats.org/officeDocument/2006/relationships/hyperlink" Target="https://ru.wikipedia.org/wiki/%D0%9C%D0%B5%D0%B6%D0%BF%D1%80%D0%BE%D1%86%D0%B5%D1%81%D1%81%D0%BD%D0%BE%D0%B5_%D0%B2%D0%B7%D0%B0%D0%B8%D0%BC%D0%BE%D0%B4%D0%B5%D0%B9%D1%81%D1%82%D0%B2%D0%B8%D0%B5" TargetMode="External"/><Relationship Id="rId5" Type="http://schemas.openxmlformats.org/officeDocument/2006/relationships/hyperlink" Target="https://ru.wikipedia.org/wiki/%D0%9F%D0%B5%D1%80%D0%B5%D0%BA%D0%BB%D1%8E%D1%87%D0%B5%D0%BD%D0%B8%D0%B5_%D0%BA%D0%BE%D0%BD%D1%82%D0%B5%D0%BA%D1%81%D1%82%D0%B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98%D0%BD%D1%81%D1%82%D1%80%D1%83%D0%BA%D1%86%D0%B8%D1%8F_(%D0%BF%D1%80%D0%BE%D0%B3%D1%80%D0%B0%D0%BC%D0%BC%D0%B8%D1%80%D0%BE%D0%B2%D0%B0%D0%BD%D0%B8%D0%B5)" TargetMode="External"/><Relationship Id="rId4" Type="http://schemas.openxmlformats.org/officeDocument/2006/relationships/hyperlink" Target="https://ru.wikipedia.org/wiki/%D0%A0%D0%B5%D0%B3%D0%B8%D1%81%D1%82%D1%80_%D0%BF%D1%80%D0%BE%D1%86%D0%B5%D1%81%D1%81%D0%BE%D1%80%D0%B0" TargetMode="External"/><Relationship Id="rId5" Type="http://schemas.openxmlformats.org/officeDocument/2006/relationships/hyperlink" Target="https://ru.wikipedia.org/wiki/%D0%A1%D1%82%D0%B5%D0%BA_%D0%B2%D1%8B%D0%B7%D0%BE%D0%B2%D0%BE%D0%B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Операционные системы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4. Потоки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потоков от процессов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процессы, как правило, независимы, тогда как потоки выполнения существуют как составные элементы процессов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процессы несут значительно больше информации о состоянии, тогда как несколько потоков выполнения внутри процесса совместно используют информацию о состоянии, а также память и другие </a:t>
            </a:r>
            <a:r>
              <a:rPr lang="ru">
                <a:uFill>
                  <a:noFill/>
                </a:uFill>
                <a:hlinkClick r:id="rId3"/>
              </a:rPr>
              <a:t>вычислительные ресурсы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процессы имеют отдельные адресные пространства, тогда как потоки выполнения совместно используют их адресное пространство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процессы взаимодействуют только через предоставляемые системой механизмы </a:t>
            </a:r>
            <a:r>
              <a:rPr lang="ru">
                <a:uFill>
                  <a:noFill/>
                </a:uFill>
                <a:hlinkClick r:id="rId4"/>
              </a:rPr>
              <a:t>связей между процессами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>
                <a:uFill>
                  <a:noFill/>
                </a:uFill>
                <a:hlinkClick r:id="rId5"/>
              </a:rPr>
              <a:t>переключение контекста</a:t>
            </a:r>
            <a:r>
              <a:rPr lang="ru"/>
              <a:t> между потоками выполнения в одном процессе, как правило, быстрее, чем переключение контекста между процессами.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95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325"/>
            <a:ext cx="8839200" cy="306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1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65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64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883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8" y="2188152"/>
            <a:ext cx="8188928" cy="280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38" y="152400"/>
            <a:ext cx="79317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00" y="152400"/>
            <a:ext cx="68817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5425"/>
            <a:ext cx="8839199" cy="378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300" y="152400"/>
            <a:ext cx="6661404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63" y="152400"/>
            <a:ext cx="64060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50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63" y="152400"/>
            <a:ext cx="74708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2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33995"/>
            <a:ext cx="8540976" cy="85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72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8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85520"/>
            <a:ext cx="8362861" cy="10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9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546400"/>
            <a:ext cx="8520600" cy="4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 (нить исполнения) - это набор инструкций для процессора. Можно сказать, что это легковесный процесс в процессе.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150" y="1382825"/>
            <a:ext cx="4779700" cy="34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87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85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27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9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Потоки в POSIX</a:t>
            </a:r>
            <a:endParaRPr/>
          </a:p>
        </p:txBody>
      </p:sp>
      <p:sp>
        <p:nvSpPr>
          <p:cNvPr id="230" name="Google Shape;23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Чтобы предоставить возможность создания переносимых многопоточных программ, в отношении потоков институтом IEEE был определен стандарт IEEE standard 1003.1c. Определенный в нем пакет, касающийся потоков, называется Pthreads. Он поддерживается большинством UNIX-систем. В стандарте определено более 60 вызовов функций.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Потоки в POSIX</a:t>
            </a:r>
            <a:endParaRPr/>
          </a:p>
        </p:txBody>
      </p:sp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5645"/>
            <a:ext cx="9143998" cy="300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Потоки в POSIX</a:t>
            </a:r>
            <a:endParaRPr/>
          </a:p>
        </p:txBody>
      </p:sp>
      <p:sp>
        <p:nvSpPr>
          <p:cNvPr id="242" name="Google Shape;24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Все потоки Pthreads имеют определенные свойства. У каждого потока есть свои идентификатор, набор регистров (включая счетчик команд) и набор атрибутов, которые сохраняются в определенной структуре. Атрибуты включают размер стека, параметры планирования и другие элементы, необходимые при использовании потока.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81089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125" y="152400"/>
            <a:ext cx="3237574" cy="337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4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45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0" y="152400"/>
            <a:ext cx="689494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2519383"/>
            <a:ext cx="3765626" cy="247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3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Потоки в C++</a:t>
            </a:r>
            <a:endParaRPr/>
          </a:p>
        </p:txBody>
      </p:sp>
      <p:pic>
        <p:nvPicPr>
          <p:cNvPr id="269" name="Google Shape;2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7155581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9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Потоки в C++</a:t>
            </a:r>
            <a:endParaRPr/>
          </a:p>
        </p:txBody>
      </p:sp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78849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100" y="152400"/>
            <a:ext cx="63698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 b="23324" l="0" r="0" t="0"/>
          <a:stretch/>
        </p:blipFill>
        <p:spPr>
          <a:xfrm>
            <a:off x="152400" y="152400"/>
            <a:ext cx="8839202" cy="325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050"/>
            <a:ext cx="8839199" cy="588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40477"/>
            <a:ext cx="8839200" cy="142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175" y="2068777"/>
            <a:ext cx="7793650" cy="30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9"/>
          <p:cNvPicPr preferRelativeResize="0"/>
          <p:nvPr/>
        </p:nvPicPr>
        <p:blipFill rotWithShape="1">
          <a:blip r:embed="rId3">
            <a:alphaModFix/>
          </a:blip>
          <a:srcRect b="13284" l="0" r="0" t="0"/>
          <a:stretch/>
        </p:blipFill>
        <p:spPr>
          <a:xfrm>
            <a:off x="152400" y="152400"/>
            <a:ext cx="8839202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9709"/>
            <a:ext cx="6961419" cy="72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52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5" y="806375"/>
            <a:ext cx="8839199" cy="353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" y="152400"/>
            <a:ext cx="758373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125" y="2101825"/>
            <a:ext cx="4343874" cy="12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349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4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678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03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14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5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02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35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30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59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79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97875"/>
            <a:ext cx="4505100" cy="83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86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62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0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53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8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574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8"/>
          <p:cNvSpPr txBox="1"/>
          <p:nvPr>
            <p:ph idx="1" type="body"/>
          </p:nvPr>
        </p:nvSpPr>
        <p:spPr>
          <a:xfrm>
            <a:off x="311700" y="278775"/>
            <a:ext cx="8520600" cy="46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При поступлении запроса его анализирует один-единственный поток. Если запрос может быть удовлетворен из кэша, то все в порядке, но если нет, то стартует неблокирующая дисковая операция. Сервер записывает состояние текущего запроса в таблицу, а затем приступает к получению следующего события. Этим событием может быть либо запрос на новую задачу, либо ответ от диска, связанный с предыдущей операцией. Если это новая задача, то процесс приступает к ее выполнению. Если это ответ от диска, то из таблицы выбирается соответствующая информация и происходит обработка ответа. При использовании неблокирующего ввода-вывода ответ, наверное, должен принять форму сигнала или прерывания. При такой конструкции модель «последовательного процесса», присутствующая в первых двух случаях, уже не работает. Состояние вычисления должно быть явным образом сохранено и восстановлено из таблицы при каждом переключении сервера с обработки одного запроса на обработку другого. В результате потоки и их стеки имитируются более сложным образом. Подобная конструкция, в которой у каждого вычисления есть сохраняемое состояние и имеется некоторый набор событий, которые могут происходить с целью изменения состояния, называются машиной с конечным числом состояний (finite-state machine), или конечным автоматом.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20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75" y="152400"/>
            <a:ext cx="83178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6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8500"/>
            <a:ext cx="8839204" cy="30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 rotWithShape="1">
          <a:blip r:embed="rId3">
            <a:alphaModFix/>
          </a:blip>
          <a:srcRect b="33114" l="0" r="0" t="0"/>
          <a:stretch/>
        </p:blipFill>
        <p:spPr>
          <a:xfrm>
            <a:off x="152400" y="3074025"/>
            <a:ext cx="8839200" cy="195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800" y="174700"/>
            <a:ext cx="5254401" cy="3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546400"/>
            <a:ext cx="8520600" cy="4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</a:t>
            </a:r>
            <a:r>
              <a:rPr lang="ru"/>
              <a:t>отоки разделяют последовательность </a:t>
            </a:r>
            <a:r>
              <a:rPr lang="ru">
                <a:uFill>
                  <a:noFill/>
                </a:uFill>
                <a:hlinkClick r:id="rId3"/>
              </a:rPr>
              <a:t>инструкций</a:t>
            </a:r>
            <a:r>
              <a:rPr lang="ru"/>
              <a:t> процесса (его код) и его контекст — значения переменных (</a:t>
            </a:r>
            <a:r>
              <a:rPr lang="ru">
                <a:uFill>
                  <a:noFill/>
                </a:uFill>
                <a:hlinkClick r:id="rId4"/>
              </a:rPr>
              <a:t>регистров процессора</a:t>
            </a:r>
            <a:r>
              <a:rPr lang="ru"/>
              <a:t> и </a:t>
            </a:r>
            <a:r>
              <a:rPr lang="ru">
                <a:uFill>
                  <a:noFill/>
                </a:uFill>
                <a:hlinkClick r:id="rId5"/>
              </a:rPr>
              <a:t>стека вызовов</a:t>
            </a:r>
            <a:r>
              <a:rPr lang="ru"/>
              <a:t>), которые они имеют в любой момент времени. Во многих системах создание потоков осуществляется в 10–100 раз быстрее, чем создание процессов.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